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38"/>
  </p:notesMasterIdLst>
  <p:handoutMasterIdLst>
    <p:handoutMasterId r:id="rId39"/>
  </p:handoutMasterIdLst>
  <p:sldIdLst>
    <p:sldId id="904" r:id="rId2"/>
    <p:sldId id="1022" r:id="rId3"/>
    <p:sldId id="954" r:id="rId4"/>
    <p:sldId id="955" r:id="rId5"/>
    <p:sldId id="912" r:id="rId6"/>
    <p:sldId id="966" r:id="rId7"/>
    <p:sldId id="978" r:id="rId8"/>
    <p:sldId id="967" r:id="rId9"/>
    <p:sldId id="1018" r:id="rId10"/>
    <p:sldId id="968" r:id="rId11"/>
    <p:sldId id="969" r:id="rId12"/>
    <p:sldId id="971" r:id="rId13"/>
    <p:sldId id="919" r:id="rId14"/>
    <p:sldId id="976" r:id="rId15"/>
    <p:sldId id="979" r:id="rId16"/>
    <p:sldId id="981" r:id="rId17"/>
    <p:sldId id="1023" r:id="rId18"/>
    <p:sldId id="984" r:id="rId19"/>
    <p:sldId id="980" r:id="rId20"/>
    <p:sldId id="999" r:id="rId21"/>
    <p:sldId id="998" r:id="rId22"/>
    <p:sldId id="985" r:id="rId23"/>
    <p:sldId id="1019" r:id="rId24"/>
    <p:sldId id="986" r:id="rId25"/>
    <p:sldId id="990" r:id="rId26"/>
    <p:sldId id="992" r:id="rId27"/>
    <p:sldId id="993" r:id="rId28"/>
    <p:sldId id="994" r:id="rId29"/>
    <p:sldId id="995" r:id="rId30"/>
    <p:sldId id="996" r:id="rId31"/>
    <p:sldId id="1017" r:id="rId32"/>
    <p:sldId id="997" r:id="rId33"/>
    <p:sldId id="1001" r:id="rId34"/>
    <p:sldId id="1020" r:id="rId35"/>
    <p:sldId id="1002" r:id="rId36"/>
    <p:sldId id="991" r:id="rId37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EE25"/>
    <a:srgbClr val="FF6600"/>
    <a:srgbClr val="FFD666"/>
    <a:srgbClr val="CC9500"/>
    <a:srgbClr val="F0B81F"/>
    <a:srgbClr val="E5A800"/>
    <a:srgbClr val="FFCF4C"/>
    <a:srgbClr val="A03333"/>
    <a:srgbClr val="900000"/>
    <a:srgbClr val="CC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 autoAdjust="0"/>
    <p:restoredTop sz="72799" autoAdjust="0"/>
  </p:normalViewPr>
  <p:slideViewPr>
    <p:cSldViewPr snapToGrid="0">
      <p:cViewPr varScale="1">
        <p:scale>
          <a:sx n="119" d="100"/>
          <a:sy n="119" d="100"/>
        </p:scale>
        <p:origin x="2852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340" cy="349943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347" y="0"/>
            <a:ext cx="4023340" cy="349943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r">
              <a:defRPr sz="1200"/>
            </a:lvl1pPr>
          </a:lstStyle>
          <a:p>
            <a:fld id="{F42DCADA-6CB2-49A4-B6B5-E11C4E0EA625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60"/>
            <a:ext cx="4023340" cy="349942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347" y="6635060"/>
            <a:ext cx="4023340" cy="349942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r">
              <a:defRPr sz="1200"/>
            </a:lvl1pPr>
          </a:lstStyle>
          <a:p>
            <a:fld id="{1705DBDB-8179-453A-BB58-50FAA03E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59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50463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50463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300"/>
            </a:lvl1pPr>
          </a:lstStyle>
          <a:p>
            <a:fld id="{FC151BD9-A8D5-42FC-8C0B-5479A9C0A3DB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3125"/>
            <a:ext cx="314325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4" rIns="92948" bIns="46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2"/>
            <a:ext cx="7426960" cy="2750344"/>
          </a:xfrm>
          <a:prstGeom prst="rect">
            <a:avLst/>
          </a:prstGeom>
        </p:spPr>
        <p:txBody>
          <a:bodyPr vert="horz" lIns="92948" tIns="46474" rIns="92948" bIns="464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7" cy="350462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9"/>
            <a:ext cx="4022937" cy="350462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300"/>
            </a:lvl1pPr>
          </a:lstStyle>
          <a:p>
            <a:fld id="{E6517F1F-6505-40F0-B92A-0D136955C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879275">
                  <a:defRPr/>
                </a:pPr>
                <a:r>
                  <a:rPr lang="en-US" dirty="0" smtClean="0"/>
                  <a:t>Combinatorial optimization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 smtClean="0"/>
                  <a:t> is the indicator function</a:t>
                </a:r>
              </a:p>
              <a:p>
                <a:pPr defTabSz="879275"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879275">
                  <a:defRPr/>
                </a:pPr>
                <a:r>
                  <a:rPr lang="en-US" dirty="0" smtClean="0"/>
                  <a:t>Combinatorial optimization problem 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𝕝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⋅)</a:t>
                </a:r>
                <a:r>
                  <a:rPr lang="en-US" dirty="0" smtClean="0"/>
                  <a:t> is the indicator function</a:t>
                </a:r>
              </a:p>
              <a:p>
                <a:pPr defTabSz="879275"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71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25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275">
              <a:defRPr/>
            </a:pPr>
            <a:r>
              <a:rPr lang="en-US" dirty="0"/>
              <a:t>Continuous Optimization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76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69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Great news for practical use: represent a problem as an optimization problem, call a solver to get a solution or follow the existing solution framework to design the algorithm to get a solution</a:t>
            </a:r>
          </a:p>
          <a:p>
            <a:pPr lvl="1"/>
            <a:r>
              <a:rPr lang="en-US" dirty="0"/>
              <a:t>Research efforts focus on: (</a:t>
            </a:r>
            <a:r>
              <a:rPr lang="en-US" dirty="0" err="1"/>
              <a:t>i</a:t>
            </a:r>
            <a:r>
              <a:rPr lang="en-US" dirty="0"/>
              <a:t>) represent a problem in the right form, convert problem formulations; (ii) design algorithms and algorithmic frameworks for a class of optimization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02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Intuitively, convex means the shape of it curve outwards. A convex set in a 2-D space is a shape whose surface has no indentations. A convex function is</a:t>
            </a:r>
            <a:r>
              <a:rPr lang="en-US" baseline="0" dirty="0"/>
              <a:t> one whose shape bends up. Draw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60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71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99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A, B, C, 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95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(Chords lie above the function)</a:t>
            </a:r>
          </a:p>
          <a:p>
            <a:r>
              <a:rPr lang="en-US" dirty="0"/>
              <a:t>Draw a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5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13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64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8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defRPr/>
                </a:pPr>
                <a:r>
                  <a:rPr lang="en-US" dirty="0" smtClean="0"/>
                  <a:t>Let </a:t>
                </a:r>
                <a:r>
                  <a:rPr lang="en-US" i="0">
                    <a:latin typeface="Cambria Math" panose="02040503050406030204" pitchFamily="18" charset="0"/>
                  </a:rPr>
                  <a:t>𝑔(𝑥)=𝑓(𝑥)−𝑓(0)</a:t>
                </a:r>
                <a:r>
                  <a:rPr lang="en-US" dirty="0"/>
                  <a:t>. Clearly </a:t>
                </a:r>
                <a:r>
                  <a:rPr lang="en-US" i="0">
                    <a:latin typeface="Cambria Math" panose="02040503050406030204" pitchFamily="18" charset="0"/>
                  </a:rPr>
                  <a:t>𝑔(𝑥)</a:t>
                </a:r>
                <a:r>
                  <a:rPr lang="en-US" dirty="0"/>
                  <a:t> is convex and concave. By definition, </a:t>
                </a:r>
                <a:r>
                  <a:rPr lang="en-US" i="0" dirty="0">
                    <a:latin typeface="Cambria Math" panose="02040503050406030204" pitchFamily="18" charset="0"/>
                  </a:rPr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𝑔(𝑥)</a:t>
                </a:r>
                <a:r>
                  <a:rPr lang="en-US" dirty="0"/>
                  <a:t> satisfies (</a:t>
                </a:r>
                <a:r>
                  <a:rPr lang="en-US" dirty="0" err="1"/>
                  <a:t>i</a:t>
                </a:r>
                <a:r>
                  <a:rPr lang="en-US" dirty="0"/>
                  <a:t>) </a:t>
                </a:r>
                <a:r>
                  <a:rPr lang="en-US" i="0">
                    <a:latin typeface="Cambria Math" panose="02040503050406030204" pitchFamily="18" charset="0"/>
                  </a:rPr>
                  <a:t>𝑔(𝑥+𝑦)=𝑔(𝑥)+𝑔(𝑦)</a:t>
                </a:r>
                <a:r>
                  <a:rPr lang="en-US" dirty="0"/>
                  <a:t>; (ii) </a:t>
                </a:r>
                <a:r>
                  <a:rPr lang="en-US" i="0">
                    <a:latin typeface="Cambria Math" panose="02040503050406030204" pitchFamily="18" charset="0"/>
                  </a:rPr>
                  <a:t>𝑔(𝜃𝑥)=𝜃𝑔(𝑥)</a:t>
                </a:r>
                <a:r>
                  <a:rPr lang="en-US" dirty="0"/>
                  <a:t>. Let </a:t>
                </a:r>
                <a:r>
                  <a:rPr lang="en-US" i="0">
                    <a:latin typeface="Cambria Math" panose="02040503050406030204" pitchFamily="18" charset="0"/>
                  </a:rPr>
                  <a:t>{𝑒_𝑗 }_1^𝑛</a:t>
                </a:r>
                <a:r>
                  <a:rPr lang="en-US" dirty="0"/>
                  <a:t> be the canonical basis of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ℝ^𝑛</a:t>
                </a:r>
                <a:r>
                  <a:rPr lang="en-US" dirty="0"/>
                  <a:t>, then </a:t>
                </a:r>
                <a:r>
                  <a:rPr lang="en-US" i="0">
                    <a:latin typeface="Cambria Math" panose="02040503050406030204" pitchFamily="18" charset="0"/>
                  </a:rPr>
                  <a:t>𝑥=∑_𝑗▒〖𝑥_𝑗 𝑒_𝑗 〗</a:t>
                </a:r>
                <a:r>
                  <a:rPr lang="en-US" dirty="0"/>
                  <a:t>. Therefore </a:t>
                </a:r>
                <a:r>
                  <a:rPr lang="en-US" i="0">
                    <a:latin typeface="Cambria Math" panose="02040503050406030204" pitchFamily="18" charset="0"/>
                  </a:rPr>
                  <a:t>𝑔(𝑥)=∑_𝑗▒〖𝑥_𝑗 𝑔(𝑒_𝑗)〗=𝑎^𝑇 𝑥</a:t>
                </a:r>
                <a:r>
                  <a:rPr lang="en-US" dirty="0"/>
                  <a:t> where </a:t>
                </a:r>
                <a:r>
                  <a:rPr lang="en-US" i="0">
                    <a:latin typeface="Cambria Math" panose="02040503050406030204" pitchFamily="18" charset="0"/>
                  </a:rPr>
                  <a:t>𝑎_𝑗=𝑔(𝑒_𝑗)</a:t>
                </a:r>
                <a:r>
                  <a:rPr lang="en-US" dirty="0"/>
                  <a:t>. So </a:t>
                </a:r>
                <a:r>
                  <a:rPr lang="en-US" i="0">
                    <a:latin typeface="Cambria Math" panose="02040503050406030204" pitchFamily="18" charset="0"/>
                  </a:rPr>
                  <a:t>𝑓(𝑥)=𝑔(𝑥)+𝑓(0)=𝑎^𝑇 𝑥+𝑏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54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879275">
                  <a:defRPr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. Clearly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convex and concave. By definition,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satisfies (</a:t>
                </a:r>
                <a:r>
                  <a:rPr lang="en-US" dirty="0" err="1"/>
                  <a:t>i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(ii)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be the canonical basis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Let </a:t>
                </a:r>
                <a:r>
                  <a:rPr lang="en-US" i="0">
                    <a:latin typeface="Cambria Math" panose="02040503050406030204" pitchFamily="18" charset="0"/>
                  </a:rPr>
                  <a:t>𝑔(𝑥)=𝑓(𝑥)−𝑓(0)</a:t>
                </a:r>
                <a:r>
                  <a:rPr lang="en-US" dirty="0"/>
                  <a:t>. Clearly </a:t>
                </a:r>
                <a:r>
                  <a:rPr lang="en-US" i="0">
                    <a:latin typeface="Cambria Math" panose="02040503050406030204" pitchFamily="18" charset="0"/>
                  </a:rPr>
                  <a:t>𝑔(𝑥)</a:t>
                </a:r>
                <a:r>
                  <a:rPr lang="en-US" dirty="0"/>
                  <a:t> is convex and concave. By definition, </a:t>
                </a:r>
                <a:r>
                  <a:rPr lang="en-US" i="0" dirty="0">
                    <a:latin typeface="Cambria Math" panose="02040503050406030204" pitchFamily="18" charset="0"/>
                  </a:rPr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𝑔(𝑥)</a:t>
                </a:r>
                <a:r>
                  <a:rPr lang="en-US" dirty="0"/>
                  <a:t> satisfies (</a:t>
                </a:r>
                <a:r>
                  <a:rPr lang="en-US" dirty="0" err="1"/>
                  <a:t>i</a:t>
                </a:r>
                <a:r>
                  <a:rPr lang="en-US" dirty="0"/>
                  <a:t>) </a:t>
                </a:r>
                <a:r>
                  <a:rPr lang="en-US" i="0">
                    <a:latin typeface="Cambria Math" panose="02040503050406030204" pitchFamily="18" charset="0"/>
                  </a:rPr>
                  <a:t>𝑔(𝑥+𝑦)=𝑔(𝑥)+𝑔(𝑦)</a:t>
                </a:r>
                <a:r>
                  <a:rPr lang="en-US" dirty="0"/>
                  <a:t>; (ii) </a:t>
                </a:r>
                <a:r>
                  <a:rPr lang="en-US" i="0">
                    <a:latin typeface="Cambria Math" panose="02040503050406030204" pitchFamily="18" charset="0"/>
                  </a:rPr>
                  <a:t>𝑔(𝜃𝑥)=𝜃𝑔(𝑥)</a:t>
                </a:r>
                <a:r>
                  <a:rPr lang="en-US" dirty="0"/>
                  <a:t>. Let </a:t>
                </a:r>
                <a:r>
                  <a:rPr lang="en-US" i="0">
                    <a:latin typeface="Cambria Math" panose="02040503050406030204" pitchFamily="18" charset="0"/>
                  </a:rPr>
                  <a:t>{𝑒_𝑗 }_1^𝑛</a:t>
                </a:r>
                <a:r>
                  <a:rPr lang="en-US" dirty="0"/>
                  <a:t> be the canonical basis of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ℝ^𝑛</a:t>
                </a:r>
                <a:r>
                  <a:rPr lang="en-US" dirty="0"/>
                  <a:t>, then </a:t>
                </a:r>
                <a:r>
                  <a:rPr lang="en-US" i="0">
                    <a:latin typeface="Cambria Math" panose="02040503050406030204" pitchFamily="18" charset="0"/>
                  </a:rPr>
                  <a:t>𝑥=∑_𝑗▒〖𝑥_𝑗 𝑒_𝑗 〗</a:t>
                </a:r>
                <a:r>
                  <a:rPr lang="en-US" dirty="0"/>
                  <a:t>. Therefore </a:t>
                </a:r>
                <a:r>
                  <a:rPr lang="en-US" i="0">
                    <a:latin typeface="Cambria Math" panose="02040503050406030204" pitchFamily="18" charset="0"/>
                  </a:rPr>
                  <a:t>𝑔(𝑥)=∑_𝑗▒〖𝑥_𝑗 𝑔(𝑒_𝑗)〗=𝑎^𝑇 𝑥</a:t>
                </a:r>
                <a:r>
                  <a:rPr lang="en-US" dirty="0"/>
                  <a:t> where </a:t>
                </a:r>
                <a:r>
                  <a:rPr lang="en-US" i="0">
                    <a:latin typeface="Cambria Math" panose="02040503050406030204" pitchFamily="18" charset="0"/>
                  </a:rPr>
                  <a:t>𝑎_𝑗=𝑔(𝑒_𝑗)</a:t>
                </a:r>
                <a:r>
                  <a:rPr lang="en-US" dirty="0"/>
                  <a:t>. So </a:t>
                </a:r>
                <a:r>
                  <a:rPr lang="en-US" i="0">
                    <a:latin typeface="Cambria Math" panose="02040503050406030204" pitchFamily="18" charset="0"/>
                  </a:rPr>
                  <a:t>𝑓(𝑥)=𝑔(𝑥)+𝑓(0)=𝑎^𝑇 𝑥+𝑏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5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A, B, C</a:t>
                </a:r>
              </a:p>
              <a:p>
                <a:r>
                  <a:rPr lang="en-US" dirty="0"/>
                  <a:t>Counter Example for D: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A, B, C</a:t>
                </a:r>
              </a:p>
              <a:p>
                <a:r>
                  <a:rPr lang="en-US" dirty="0" smtClean="0"/>
                  <a:t>Counter Example for D: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𝑥,𝑦∈ℝ</a:t>
                </a:r>
                <a:r>
                  <a:rPr lang="en-US" dirty="0" smtClean="0"/>
                  <a:t>,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𝐴=−1</a:t>
                </a:r>
                <a:r>
                  <a:rPr lang="en-US" dirty="0" smtClean="0"/>
                  <a:t>,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𝑓(𝑥,𝑦)=−𝑥𝑦</a:t>
                </a:r>
                <a:r>
                  <a:rPr lang="en-US" dirty="0" smtClean="0"/>
                  <a:t>.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𝑓(−1,−1)=𝑓(1,1)=−1</a:t>
                </a:r>
                <a:r>
                  <a:rPr lang="en-US" dirty="0" smtClean="0"/>
                  <a:t>,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𝑓(0,0)=0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71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275">
              <a:defRPr/>
            </a:pPr>
            <a:r>
              <a:rPr lang="en-US" dirty="0"/>
              <a:t>Key property: all local optima are global optima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6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879275">
                  <a:defRPr/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local optima with optimality radius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defTabSz="879275">
                  <a:defRPr/>
                </a:pPr>
                <a:endParaRPr lang="en-US" dirty="0"/>
              </a:p>
              <a:p>
                <a:r>
                  <a:rPr lang="en-US" dirty="0"/>
                  <a:t>(1)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due to convexity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(3)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not local optima. Contradiction.</a:t>
                </a:r>
              </a:p>
              <a:p>
                <a:pPr defTabSz="879275"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 smtClean="0"/>
                  <a:t>Assume </a:t>
                </a:r>
                <a:r>
                  <a:rPr lang="en-US" sz="1200" i="0">
                    <a:latin typeface="Cambria Math" panose="02040503050406030204" pitchFamily="18" charset="0"/>
                  </a:rPr>
                  <a:t>𝑥</a:t>
                </a:r>
                <a:r>
                  <a:rPr lang="en-US" sz="1200" dirty="0"/>
                  <a:t> is a local optima with optimality radius </a:t>
                </a:r>
                <a:r>
                  <a:rPr lang="en-US" sz="1200" i="0">
                    <a:latin typeface="Cambria Math" panose="02040503050406030204" pitchFamily="18" charset="0"/>
                  </a:rPr>
                  <a:t>𝑅</a:t>
                </a:r>
                <a:r>
                  <a:rPr lang="en-US" sz="1200" dirty="0"/>
                  <a:t>, and </a:t>
                </a:r>
                <a:r>
                  <a:rPr lang="en-US" sz="1200" i="0">
                    <a:latin typeface="Cambria Math" panose="02040503050406030204" pitchFamily="18" charset="0"/>
                  </a:rPr>
                  <a:t>∃𝑦∈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ℱ,</a:t>
                </a:r>
                <a:r>
                  <a:rPr lang="en-US" sz="1200" i="0">
                    <a:latin typeface="Cambria Math" panose="02040503050406030204" pitchFamily="18" charset="0"/>
                  </a:rPr>
                  <a:t>𝑓(𝑥)&gt;𝑓(𝑦)</a:t>
                </a:r>
                <a:r>
                  <a:rPr lang="en-US" sz="1200" dirty="0"/>
                  <a:t>. Let </a:t>
                </a:r>
                <a:r>
                  <a:rPr lang="en-US" sz="1200" i="0">
                    <a:latin typeface="Cambria Math" panose="02040503050406030204" pitchFamily="18" charset="0"/>
                  </a:rPr>
                  <a:t>𝑧=𝜃𝑥+(1−𝜃)𝑦</a:t>
                </a:r>
                <a:r>
                  <a:rPr lang="en-US" sz="1200" dirty="0"/>
                  <a:t> where </a:t>
                </a:r>
                <a:r>
                  <a:rPr lang="en-US" sz="1200" i="0">
                    <a:latin typeface="Cambria Math" panose="02040503050406030204" pitchFamily="18" charset="0"/>
                  </a:rPr>
                  <a:t>𝜃=1−𝑅/(2‖𝑥−𝑦‖_2 )</a:t>
                </a:r>
                <a:r>
                  <a:rPr lang="en-US" sz="1200" dirty="0"/>
                  <a:t>. </a:t>
                </a:r>
                <a:endParaRPr lang="en-US" sz="120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 smtClean="0"/>
              </a:p>
              <a:p>
                <a:r>
                  <a:rPr lang="en-US" sz="1200" dirty="0" smtClean="0"/>
                  <a:t>(1) </a:t>
                </a:r>
                <a:r>
                  <a:rPr lang="en-US" sz="1200" i="0">
                    <a:latin typeface="Cambria Math" panose="02040503050406030204" pitchFamily="18" charset="0"/>
                  </a:rPr>
                  <a:t>𝑧∈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ℱ</a:t>
                </a:r>
                <a:r>
                  <a:rPr lang="en-US" sz="1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200" dirty="0"/>
                  <a:t>due to convexity of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ℱ</a:t>
                </a:r>
                <a:endParaRPr lang="en-US" sz="1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200" dirty="0">
                    <a:ea typeface="Cambria Math" panose="02040503050406030204" pitchFamily="18" charset="0"/>
                  </a:rPr>
                  <a:t>(2)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‖𝑥−𝑧‖_2=‖𝑥−𝜃𝑥−(1−𝜃)𝑦‖_2=(1−𝜃) ‖𝑥−𝑦‖_2</a:t>
                </a:r>
                <a:endParaRPr lang="en-US" sz="12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1200" i="0">
                    <a:latin typeface="Cambria Math" panose="02040503050406030204" pitchFamily="18" charset="0"/>
                  </a:rPr>
                  <a:t>𝑅/(2‖𝑥−𝑦‖_2 )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‖𝑥−𝑦‖_2=𝑅/2≤𝑅</a:t>
                </a:r>
                <a:endParaRPr lang="en-US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200" dirty="0"/>
                  <a:t>(3) </a:t>
                </a:r>
                <a:r>
                  <a:rPr lang="en-US" sz="1200" i="0">
                    <a:latin typeface="Cambria Math" panose="02040503050406030204" pitchFamily="18" charset="0"/>
                  </a:rPr>
                  <a:t>𝑓(𝑧)≤𝜃𝑓(𝑥)+(1−𝜃)𝑓(𝑦)&lt;𝜃𝑓(𝑥)+(1−𝜃)𝑓(𝑥)=𝑓(𝑥)</a:t>
                </a:r>
                <a:endParaRPr lang="en-US" sz="1200" dirty="0"/>
              </a:p>
              <a:p>
                <a:endParaRPr lang="en-US" sz="1200" dirty="0" smtClean="0"/>
              </a:p>
              <a:p>
                <a:r>
                  <a:rPr lang="en-US" sz="1200" dirty="0" smtClean="0"/>
                  <a:t>So </a:t>
                </a:r>
                <a:r>
                  <a:rPr lang="en-US" sz="1200" i="0">
                    <a:latin typeface="Cambria Math" panose="02040503050406030204" pitchFamily="18" charset="0"/>
                  </a:rPr>
                  <a:t>𝑥</a:t>
                </a:r>
                <a:r>
                  <a:rPr lang="en-US" sz="1200" dirty="0"/>
                  <a:t> is not local optima. </a:t>
                </a:r>
                <a:r>
                  <a:rPr lang="en-US" sz="1200" dirty="0" smtClean="0"/>
                  <a:t>Contradiction.</a:t>
                </a: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55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30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17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a figure for 1-D</a:t>
            </a:r>
            <a:r>
              <a:rPr lang="en-US" baseline="0" dirty="0"/>
              <a:t> case and 2-D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2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Properties</a:t>
            </a:r>
          </a:p>
          <a:p>
            <a:pPr lvl="2"/>
            <a:r>
              <a:rPr lang="en-US" dirty="0"/>
              <a:t>Finite options (brute force when the problem scale is small)</a:t>
            </a:r>
          </a:p>
          <a:p>
            <a:pPr lvl="2"/>
            <a:r>
              <a:rPr lang="en-US" dirty="0"/>
              <a:t>(Often) NP-Complete</a:t>
            </a:r>
          </a:p>
          <a:p>
            <a:pPr lvl="1"/>
            <a:r>
              <a:rPr lang="en-US" dirty="0"/>
              <a:t>Solution approach</a:t>
            </a:r>
          </a:p>
          <a:p>
            <a:pPr lvl="2"/>
            <a:r>
              <a:rPr lang="en-US" dirty="0"/>
              <a:t>Brute force when the problem scale is small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94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 Taylor expansion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𝑓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(𝑥+𝛿)=𝑓(𝑥)+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𝛻_𝑥 𝑓(𝑥)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^𝑇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i="0">
                    <a:latin typeface="Cambria Math" panose="02040503050406030204" pitchFamily="18" charset="0"/>
                  </a:rPr>
                  <a:t>𝛿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+𝑂(</a:t>
                </a:r>
                <a:r>
                  <a:rPr lang="en-US" i="0">
                    <a:latin typeface="Cambria Math" panose="02040503050406030204" pitchFamily="18" charset="0"/>
                  </a:rPr>
                  <a:t>‖𝛿‖_2^2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25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a figure for 1-D</a:t>
            </a:r>
            <a:r>
              <a:rPr lang="en-US" baseline="0" dirty="0"/>
              <a:t> case and 2-D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49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65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75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13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748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X: vector with</a:t>
            </a:r>
            <a:r>
              <a:rPr lang="en-US" baseline="0" dirty="0"/>
              <a:t> n real-valued entries</a:t>
            </a:r>
            <a:endParaRPr lang="en-US" dirty="0"/>
          </a:p>
          <a:p>
            <a:r>
              <a:rPr lang="en-US" dirty="0"/>
              <a:t>Many important problems are about choosing</a:t>
            </a:r>
            <a:r>
              <a:rPr lang="en-US" baseline="0" dirty="0"/>
              <a:t> a best configuration or a set of parameters to achieve some goal.</a:t>
            </a:r>
          </a:p>
          <a:p>
            <a:r>
              <a:rPr lang="en-US" baseline="0" dirty="0"/>
              <a:t>f: F-&gt; R^1</a:t>
            </a:r>
          </a:p>
          <a:p>
            <a:r>
              <a:rPr lang="en-US" dirty="0"/>
              <a:t>Optimal solution: Best value of optimization variables</a:t>
            </a:r>
          </a:p>
          <a:p>
            <a:r>
              <a:rPr lang="en-US" dirty="0"/>
              <a:t>Optimal value: Best value of optimization objective</a:t>
            </a:r>
          </a:p>
          <a:p>
            <a:pPr defTabSz="879275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5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275">
              <a:defRPr/>
            </a:pPr>
            <a:r>
              <a:rPr lang="en-US" dirty="0"/>
              <a:t>Can be discrete or continuous valued variables or mixed</a:t>
            </a:r>
          </a:p>
          <a:p>
            <a:pPr defTabSz="879275">
              <a:defRPr/>
            </a:pPr>
            <a:endParaRPr lang="en-US" dirty="0"/>
          </a:p>
          <a:p>
            <a:pPr defTabSz="879275">
              <a:defRPr/>
            </a:pPr>
            <a:r>
              <a:rPr lang="en-US" dirty="0"/>
              <a:t>Example: shopping with given budget</a:t>
            </a:r>
          </a:p>
          <a:p>
            <a:pPr defTabSz="879275">
              <a:defRPr/>
            </a:pPr>
            <a:r>
              <a:rPr lang="en-US" dirty="0"/>
              <a:t>Shortest path, Traveling salesman problem</a:t>
            </a:r>
          </a:p>
          <a:p>
            <a:pPr defTabSz="87927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55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275">
              <a:defRPr/>
            </a:pPr>
            <a:r>
              <a:rPr lang="en-US" dirty="0"/>
              <a:t>Example: shopping with given budget</a:t>
            </a:r>
          </a:p>
          <a:p>
            <a:pPr defTabSz="879275">
              <a:defRPr/>
            </a:pPr>
            <a:r>
              <a:rPr lang="en-US" dirty="0"/>
              <a:t>Shortest path, Traveling salesman problem</a:t>
            </a:r>
          </a:p>
          <a:p>
            <a:pPr defTabSz="87927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92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879275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as simple as a linear function</a:t>
                </a:r>
              </a:p>
              <a:p>
                <a:pPr defTabSz="879275">
                  <a:defRPr/>
                </a:pPr>
                <a:r>
                  <a:rPr lang="en-US" dirty="0"/>
                  <a:t>f(x) may even lack a closed form, but can only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smtClean="0">
                    <a:latin typeface="Cambria Math" panose="02040503050406030204" pitchFamily="18" charset="0"/>
                  </a:rPr>
                  <a:t>𝑓(𝑥)</a:t>
                </a:r>
                <a:r>
                  <a:rPr lang="en-US" dirty="0" smtClean="0"/>
                  <a:t> can be </a:t>
                </a:r>
                <a:r>
                  <a:rPr lang="en-US" dirty="0" smtClean="0"/>
                  <a:t>as simple as a </a:t>
                </a:r>
                <a:r>
                  <a:rPr lang="en-US" dirty="0" smtClean="0"/>
                  <a:t>linear </a:t>
                </a:r>
                <a:r>
                  <a:rPr lang="en-US" dirty="0" smtClean="0"/>
                  <a:t>function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f(x) may even lack a closed form, but can only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28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9275">
              <a:defRPr/>
            </a:pPr>
            <a:r>
              <a:rPr lang="en-US" dirty="0"/>
              <a:t>Can be discrete or continuous valued variables or mixed</a:t>
            </a:r>
          </a:p>
          <a:p>
            <a:pPr defTabSz="879275">
              <a:defRPr/>
            </a:pPr>
            <a:endParaRPr lang="en-US" dirty="0"/>
          </a:p>
          <a:p>
            <a:pPr defTabSz="879275">
              <a:defRPr/>
            </a:pPr>
            <a:r>
              <a:rPr lang="en-US" dirty="0"/>
              <a:t>Example: shopping with given budget</a:t>
            </a:r>
          </a:p>
          <a:p>
            <a:pPr defTabSz="879275">
              <a:defRPr/>
            </a:pPr>
            <a:r>
              <a:rPr lang="en-US" dirty="0"/>
              <a:t>Shortest path, Traveling salesman problem</a:t>
            </a:r>
          </a:p>
          <a:p>
            <a:pPr defTabSz="87927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7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8317" y="1216152"/>
            <a:ext cx="7585862" cy="990600"/>
          </a:xfrm>
        </p:spPr>
        <p:txBody>
          <a:bodyPr anchor="ctr" anchorCtr="0"/>
          <a:lstStyle>
            <a:lvl1pPr algn="ctr">
              <a:lnSpc>
                <a:spcPct val="15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59433" y="4176793"/>
            <a:ext cx="6806793" cy="15653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5" name="Shape 70"/>
          <p:cNvSpPr/>
          <p:nvPr userDrawn="1"/>
        </p:nvSpPr>
        <p:spPr>
          <a:xfrm>
            <a:off x="-9737" y="3309395"/>
            <a:ext cx="9154639" cy="5356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2646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3182111"/>
            <a:ext cx="9144903" cy="11733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1392" tIns="45696" rIns="91392" bIns="45696" anchor="ctr"/>
          <a:lstStyle/>
          <a:p>
            <a:endParaRPr lang="en-US" sz="2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2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5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23A-7BEE-45D6-98E4-96615EA46E29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8"/>
          <p:cNvSpPr/>
          <p:nvPr userDrawn="1"/>
        </p:nvSpPr>
        <p:spPr>
          <a:xfrm>
            <a:off x="0" y="0"/>
            <a:ext cx="9144000" cy="10964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6953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43192" y="6356350"/>
            <a:ext cx="134665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60176F-149E-43B7-B695-28E73B44851A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27584" y="6356350"/>
            <a:ext cx="591256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81493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B20E47-2A4C-4221-B6B9-A2AC2F1C10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hape 70"/>
          <p:cNvSpPr/>
          <p:nvPr userDrawn="1"/>
        </p:nvSpPr>
        <p:spPr>
          <a:xfrm>
            <a:off x="0" y="1095009"/>
            <a:ext cx="9144000" cy="45719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27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accent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ifang@c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m.wolframalpha.com/input/?i=z%3D-x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boyd/cvxbook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McLq1hEq3UY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Artificial Intelligence: Representation and Problem Solving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Optimization (1): Optimization and Convex Optimization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15-381 / 681</a:t>
            </a:r>
          </a:p>
          <a:p>
            <a:r>
              <a:rPr lang="en-US" dirty="0"/>
              <a:t>Instructors: Fei Fang (This Lecture) and Dave </a:t>
            </a:r>
            <a:r>
              <a:rPr lang="en-US" dirty="0" err="1"/>
              <a:t>Touretzky</a:t>
            </a:r>
            <a:endParaRPr lang="en-US" dirty="0"/>
          </a:p>
          <a:p>
            <a:r>
              <a:rPr lang="en-US" dirty="0">
                <a:hlinkClick r:id="rId3"/>
              </a:rPr>
              <a:t>feifang@cmu.edu</a:t>
            </a:r>
            <a:endParaRPr lang="en-US" dirty="0"/>
          </a:p>
          <a:p>
            <a:r>
              <a:rPr lang="en-US" dirty="0"/>
              <a:t>Wean Hall 4126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797800" y="6356350"/>
            <a:ext cx="1346200" cy="365125"/>
          </a:xfrm>
        </p:spPr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814388" cy="365125"/>
          </a:xfrm>
        </p:spPr>
        <p:txBody>
          <a:bodyPr/>
          <a:lstStyle/>
          <a:p>
            <a:fld id="{A3B20E47-2A4C-4221-B6B9-A2AC2F1C10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1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2509736"/>
                <a:ext cx="8229600" cy="36472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Example: Traveling Salesman Problem (TSP)</a:t>
                </a:r>
              </a:p>
              <a:p>
                <a:pPr lvl="1"/>
                <a:r>
                  <a:rPr lang="en-US" b="0" dirty="0"/>
                  <a:t>Problem: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cities, distance from 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city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find a tour (a closed path that visits every city exactly once) with minimal total distance</a:t>
                </a:r>
              </a:p>
              <a:p>
                <a:pPr lvl="1"/>
                <a:r>
                  <a:rPr lang="en-US" b="0" dirty="0"/>
                  <a:t>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: ordered list of cities being visited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is the index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b="0" dirty="0"/>
                  <a:t> city being visited</a:t>
                </a:r>
              </a:p>
              <a:p>
                <a:pPr lvl="1"/>
                <a:r>
                  <a:rPr lang="en-US" dirty="0"/>
                  <a:t>Feasible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each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city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visited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exactly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once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=1,∀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Objective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total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distance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when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following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2509736"/>
                <a:ext cx="8229600" cy="3647224"/>
              </a:xfrm>
              <a:blipFill rotWithShape="0">
                <a:blip r:embed="rId11"/>
                <a:stretch>
                  <a:fillRect l="-667" t="-2676" b="-17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8661" y="1475361"/>
                <a:ext cx="1385700" cy="850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661" y="1475361"/>
                <a:ext cx="1385700" cy="850105"/>
              </a:xfrm>
              <a:prstGeom prst="rect">
                <a:avLst/>
              </a:prstGeom>
              <a:blipFill rotWithShape="0">
                <a:blip r:embed="rId7"/>
                <a:stretch>
                  <a:fillRect l="-13656" r="-2203" b="-2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4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2509736"/>
                <a:ext cx="8229600" cy="364722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Example: 8-Queens Problem</a:t>
                </a:r>
              </a:p>
              <a:p>
                <a:pPr lvl="1"/>
                <a:r>
                  <a:rPr lang="en-US" b="0" dirty="0"/>
                  <a:t>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: </a:t>
                </a:r>
                <a:r>
                  <a:rPr lang="en-US" dirty="0"/>
                  <a:t>location of the queen in each column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row index of the queen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column</a:t>
                </a:r>
              </a:p>
              <a:p>
                <a:pPr lvl="1"/>
                <a:r>
                  <a:rPr lang="en-US" dirty="0"/>
                  <a:t>Feasible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no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queens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row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col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diag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1..8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|≠|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|,∀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∈{1..8}}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Objective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(dummy)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index of row and column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queen</a:t>
                </a:r>
              </a:p>
              <a:p>
                <a:pPr lvl="1"/>
                <a:r>
                  <a:rPr lang="en-US" dirty="0"/>
                  <a:t>Feasible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no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queens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row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col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diag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=1,∀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;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=1,∀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1..8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1..8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Objective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(dummy)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2509736"/>
                <a:ext cx="8229600" cy="3647224"/>
              </a:xfrm>
              <a:blipFill rotWithShape="0">
                <a:blip r:embed="rId8"/>
                <a:stretch>
                  <a:fillRect l="-370" t="-3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88444" y="1559936"/>
                <a:ext cx="1281120" cy="850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444" y="1559936"/>
                <a:ext cx="1281120" cy="850105"/>
              </a:xfrm>
              <a:prstGeom prst="rect">
                <a:avLst/>
              </a:prstGeom>
              <a:blipFill rotWithShape="0">
                <a:blip r:embed="rId6"/>
                <a:stretch>
                  <a:fillRect l="-14218" r="-6161" b="-20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1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2509736"/>
                <a:ext cx="8229600" cy="36472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Linear Regression</a:t>
                </a:r>
              </a:p>
              <a:p>
                <a:pPr lvl="1"/>
                <a:r>
                  <a:rPr lang="en-US" b="0" dirty="0"/>
                  <a:t>Problem: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=1..3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Feasible region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Objective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2509736"/>
                <a:ext cx="8229600" cy="3647224"/>
              </a:xfrm>
              <a:blipFill rotWithShape="0">
                <a:blip r:embed="rId3"/>
                <a:stretch>
                  <a:fillRect l="-741" t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487475"/>
                  </p:ext>
                </p:extLst>
              </p:nvPr>
            </p:nvGraphicFramePr>
            <p:xfrm>
              <a:off x="1244144" y="1449061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.0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2.0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3.98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7.0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487475"/>
                  </p:ext>
                </p:extLst>
              </p:nvPr>
            </p:nvGraphicFramePr>
            <p:xfrm>
              <a:off x="1244144" y="1449061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0" t="-1613" r="-30120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000" t="-1613" r="-20000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800" t="-1613" r="-10080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00800" t="-1613" r="-800" b="-1048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0" t="-103279" r="-301200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000" t="-103279" r="-200000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800" t="-103279" r="-100800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00800" t="-103279" r="-800" b="-65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02887" y="5152627"/>
                <a:ext cx="1782155" cy="1055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s</m:t>
                      </m:r>
                      <m:r>
                        <m:rPr>
                          <m:nor/>
                        </m:rPr>
                        <a:rPr lang="en-US" dirty="0"/>
                        <m:t>.</m:t>
                      </m:r>
                      <m:r>
                        <m:rPr>
                          <m:nor/>
                        </m:rPr>
                        <a:rPr lang="en-US" dirty="0"/>
                        <m:t>t</m:t>
                      </m:r>
                      <m:r>
                        <m:rPr>
                          <m:nor/>
                        </m:rPr>
                        <a:rPr lang="en-US" dirty="0"/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87" y="5152627"/>
                <a:ext cx="1782155" cy="1055802"/>
              </a:xfrm>
              <a:prstGeom prst="rect">
                <a:avLst/>
              </a:prstGeom>
              <a:blipFill rotWithShape="0">
                <a:blip r:embed="rId7"/>
                <a:stretch>
                  <a:fillRect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3034" y="5152627"/>
                <a:ext cx="1895134" cy="1055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s</m:t>
                      </m:r>
                      <m:r>
                        <m:rPr>
                          <m:nor/>
                        </m:rPr>
                        <a:rPr lang="en-US" dirty="0"/>
                        <m:t>.</m:t>
                      </m:r>
                      <m:r>
                        <m:rPr>
                          <m:nor/>
                        </m:rPr>
                        <a:rPr lang="en-US" dirty="0"/>
                        <m:t>t</m:t>
                      </m:r>
                      <m:r>
                        <m:rPr>
                          <m:nor/>
                        </m:rPr>
                        <a:rPr lang="en-US" dirty="0"/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034" y="5152627"/>
                <a:ext cx="1895134" cy="1055802"/>
              </a:xfrm>
              <a:prstGeom prst="rect">
                <a:avLst/>
              </a:prstGeom>
              <a:blipFill rotWithShape="0">
                <a:blip r:embed="rId8"/>
                <a:stretch>
                  <a:fillRect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0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Problem: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No general way to solve</a:t>
                </a:r>
              </a:p>
              <a:p>
                <a:endParaRPr lang="en-US" dirty="0"/>
              </a:p>
              <a:p>
                <a:r>
                  <a:rPr lang="en-US" dirty="0"/>
                  <a:t>Many algorithms developed for special classes of optimization problems (i.e.,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satisfy certain constraints</a:t>
                </a:r>
              </a:p>
              <a:p>
                <a:pPr lvl="1"/>
                <a:r>
                  <a:rPr lang="en-US" dirty="0"/>
                  <a:t>Convex optimization problem (CO)</a:t>
                </a:r>
              </a:p>
              <a:p>
                <a:pPr lvl="1"/>
                <a:r>
                  <a:rPr lang="en-US" dirty="0"/>
                  <a:t>Linear Program (LP)</a:t>
                </a:r>
              </a:p>
              <a:p>
                <a:pPr lvl="1"/>
                <a:r>
                  <a:rPr lang="en-US" dirty="0"/>
                  <a:t>(Mixed) Integer Linear Program (MILP)</a:t>
                </a:r>
              </a:p>
              <a:p>
                <a:pPr lvl="1"/>
                <a:r>
                  <a:rPr lang="en-US" dirty="0"/>
                  <a:t>Quadratic program (QP), (Mixed) Integer Quadratic program (MIQP), Semidefinite program (SDP), Second-order cone program (SOCP), …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Existing solvers and code packages for these problems</a:t>
                </a:r>
              </a:p>
              <a:p>
                <a:pPr lvl="1"/>
                <a:r>
                  <a:rPr lang="en-US" dirty="0" err="1"/>
                  <a:t>Cplex</a:t>
                </a:r>
                <a:r>
                  <a:rPr lang="en-US" dirty="0"/>
                  <a:t> (LP, MILP, QP), </a:t>
                </a:r>
                <a:r>
                  <a:rPr lang="en-US" dirty="0" err="1"/>
                  <a:t>Gurobi</a:t>
                </a:r>
                <a:r>
                  <a:rPr lang="en-US" dirty="0"/>
                  <a:t> (LP, MILP, MIQP), GLPK (LP, MILP), </a:t>
                </a:r>
                <a:r>
                  <a:rPr lang="en-US" dirty="0" err="1"/>
                  <a:t>Cvxopt</a:t>
                </a:r>
                <a:r>
                  <a:rPr lang="en-US" dirty="0"/>
                  <a:t> (CO), DSDP5 (SDP), MOSEK (QP, SOCP), </a:t>
                </a:r>
                <a:r>
                  <a:rPr lang="en-US" dirty="0" err="1"/>
                  <a:t>Yalmip</a:t>
                </a:r>
                <a:r>
                  <a:rPr lang="en-US" dirty="0"/>
                  <a:t> (SDP), 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519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66281" y="2808051"/>
            <a:ext cx="4325566" cy="9533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Problem: Why Useful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formulate problems as optimization problems?</a:t>
            </a:r>
          </a:p>
          <a:p>
            <a:pPr lvl="1"/>
            <a:r>
              <a:rPr lang="en-US" dirty="0"/>
              <a:t>For many class of optimization problems, algorithms or algorithmic frameworks have been developed</a:t>
            </a:r>
          </a:p>
          <a:p>
            <a:pPr lvl="1"/>
            <a:r>
              <a:rPr lang="en-US" dirty="0"/>
              <a:t>Decouple “representation” and “problem solving”</a:t>
            </a:r>
          </a:p>
          <a:p>
            <a:r>
              <a:rPr lang="en-US" dirty="0"/>
              <a:t>Lazy mode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1"/>
            <a:r>
              <a:rPr lang="en-US" dirty="0"/>
              <a:t>Formulate a problem as an optimization problem</a:t>
            </a:r>
          </a:p>
          <a:p>
            <a:pPr lvl="1"/>
            <a:r>
              <a:rPr lang="en-US" dirty="0"/>
              <a:t>Identify which class the formulation belongs to</a:t>
            </a:r>
          </a:p>
          <a:p>
            <a:pPr lvl="1"/>
            <a:r>
              <a:rPr lang="en-US" dirty="0"/>
              <a:t>Call the corresponding solver</a:t>
            </a:r>
          </a:p>
          <a:p>
            <a:pPr lvl="1"/>
            <a:r>
              <a:rPr lang="en-US" dirty="0"/>
              <a:t>Done!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53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Convex Optimization: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Convex Optimization Problem: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An optimization problem whose optimization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00B050"/>
                    </a:solidFill>
                  </a:rPr>
                  <a:t>convex function</a:t>
                </a:r>
                <a:r>
                  <a:rPr lang="en-US" dirty="0"/>
                  <a:t> and feasible region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</a:t>
                </a:r>
                <a:r>
                  <a:rPr lang="en-US" dirty="0">
                    <a:solidFill>
                      <a:srgbClr val="00B050"/>
                    </a:solidFill>
                  </a:rPr>
                  <a:t>convex set</a:t>
                </a:r>
              </a:p>
              <a:p>
                <a:pPr lvl="1"/>
                <a:r>
                  <a:rPr lang="en-US" dirty="0"/>
                  <a:t>A special class of optimization problem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39972" y="1794714"/>
                <a:ext cx="1385700" cy="850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972" y="1794714"/>
                <a:ext cx="1385700" cy="850105"/>
              </a:xfrm>
              <a:prstGeom prst="rect">
                <a:avLst/>
              </a:prstGeom>
              <a:blipFill rotWithShape="0">
                <a:blip r:embed="rId4"/>
                <a:stretch>
                  <a:fillRect l="-13158" r="-2193" b="-2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45" y="4273109"/>
            <a:ext cx="3238008" cy="1599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2449" y="4370286"/>
            <a:ext cx="4823006" cy="14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Convex combination</a:t>
                </a:r>
              </a:p>
              <a:p>
                <a:pPr lvl="1"/>
                <a:r>
                  <a:rPr lang="en-US" dirty="0"/>
                  <a:t>A point between two points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a </a:t>
                </a:r>
                <a:r>
                  <a:rPr lang="en-US" i="1" dirty="0">
                    <a:solidFill>
                      <a:srgbClr val="0070C0"/>
                    </a:solidFill>
                  </a:rPr>
                  <a:t>convex combination </a:t>
                </a:r>
                <a:r>
                  <a:rPr lang="en-US" dirty="0"/>
                  <a:t>of them is any point of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called a strict convex combination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40000" y="4646863"/>
            <a:ext cx="2684379" cy="491958"/>
          </a:xfrm>
          <a:prstGeom prst="line">
            <a:avLst/>
          </a:prstGeom>
          <a:ln cap="rnd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374147" y="49677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60794" y="4462197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794" y="4462197"/>
                <a:ext cx="3792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79383" y="4990559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383" y="4990559"/>
                <a:ext cx="37920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30263" y="4587673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263" y="4587673"/>
                <a:ext cx="3792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23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Convex set</a:t>
                </a:r>
              </a:p>
              <a:p>
                <a:pPr lvl="1"/>
                <a:r>
                  <a:rPr lang="en-US" dirty="0"/>
                  <a:t>Any convex combination of two points in the set is also in the set</a:t>
                </a:r>
              </a:p>
              <a:p>
                <a:pPr lvl="1"/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convex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472" y="3765109"/>
            <a:ext cx="3238008" cy="15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1: Convex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Which of the following sets are convex?</a:t>
                </a:r>
              </a:p>
              <a:p>
                <a:pPr lvl="1"/>
                <a:r>
                  <a:rPr lang="en-US" dirty="0"/>
                  <a:t>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convex sets</a:t>
                </a:r>
              </a:p>
              <a:p>
                <a:pPr lvl="1"/>
                <a:r>
                  <a:rPr lang="en-US" dirty="0"/>
                  <a:t>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where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and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are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convex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sets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7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Convex function</a:t>
                </a:r>
              </a:p>
              <a:p>
                <a:pPr lvl="1"/>
                <a:r>
                  <a:rPr lang="en-US" dirty="0"/>
                  <a:t>Value in the middle point is lower than average value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convex set.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we simply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692"/>
          <a:stretch/>
        </p:blipFill>
        <p:spPr>
          <a:xfrm>
            <a:off x="1981382" y="3871227"/>
            <a:ext cx="4611923" cy="22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Complete the CMU 'course hours worked' survey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60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to determine if a functions is convex?</a:t>
                </a:r>
              </a:p>
              <a:p>
                <a:pPr lvl="1"/>
                <a:r>
                  <a:rPr lang="en-US" dirty="0"/>
                  <a:t>Prove by definition</a:t>
                </a:r>
              </a:p>
              <a:p>
                <a:pPr lvl="1"/>
                <a:r>
                  <a:rPr lang="en-US" dirty="0"/>
                  <a:t>Use properties</a:t>
                </a:r>
              </a:p>
              <a:p>
                <a:pPr lvl="2"/>
                <a:r>
                  <a:rPr lang="en-US" dirty="0"/>
                  <a:t>Sum of convex functions is convex</a:t>
                </a:r>
              </a:p>
              <a:p>
                <a:pPr lvl="3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≥0,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convex,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convex</a:t>
                </a:r>
              </a:p>
              <a:p>
                <a:pPr lvl="2"/>
                <a:r>
                  <a:rPr lang="en-US" dirty="0"/>
                  <a:t>Convexity is preserved under a linear transformation</a:t>
                </a:r>
              </a:p>
              <a:p>
                <a:pPr lvl="3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convex,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convex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twice differentiable function of one variable,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 on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iff (if and only if) its second derivative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00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(not required)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twice continuously differentiable function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iff its Hessian matrix of second partial derivatives is positive semidefinite on the interior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59" y="3470262"/>
            <a:ext cx="2910704" cy="2076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31312" y="3540669"/>
                <a:ext cx="4688119" cy="184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positive semidefinite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positive semidefinite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all eigenvalues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are non-negative</a:t>
                </a:r>
              </a:p>
              <a:p>
                <a:r>
                  <a:rPr lang="en-US" dirty="0"/>
                  <a:t>Alternatively, 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312" y="3540669"/>
                <a:ext cx="4688119" cy="1844672"/>
              </a:xfrm>
              <a:prstGeom prst="rect">
                <a:avLst/>
              </a:prstGeom>
              <a:blipFill rotWithShape="0">
                <a:blip r:embed="rId5"/>
                <a:stretch>
                  <a:fillRect l="-1040" t="-1987" r="-2211" b="-36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3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9944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Concave function</a:t>
                </a:r>
              </a:p>
              <a:p>
                <a:pPr lvl="1"/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concave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convex set.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>
                    <a:solidFill>
                      <a:srgbClr val="0070C0"/>
                    </a:solidFill>
                  </a:rPr>
                  <a:t>concave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r>
                  <a:rPr lang="en-US" dirty="0"/>
                  <a:t>The following is a convex optimization problem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concave function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a convex set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3994484"/>
              </a:xfrm>
              <a:blipFill rotWithShape="0">
                <a:blip r:embed="rId3"/>
                <a:stretch>
                  <a:fillRect l="-741" t="-15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54960" y="4932475"/>
                <a:ext cx="1357295" cy="852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960" y="4932475"/>
                <a:ext cx="1357295" cy="852541"/>
              </a:xfrm>
              <a:prstGeom prst="rect">
                <a:avLst/>
              </a:prstGeom>
              <a:blipFill rotWithShape="0">
                <a:blip r:embed="rId4"/>
                <a:stretch>
                  <a:fillRect l="-13453" r="-493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492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Affine function</a:t>
                </a:r>
              </a:p>
              <a:p>
                <a:pPr lvl="1"/>
                <a:r>
                  <a:rPr lang="en-US" dirty="0"/>
                  <a:t>An </a:t>
                </a:r>
                <a:r>
                  <a:rPr lang="en-US" i="1" dirty="0">
                    <a:solidFill>
                      <a:srgbClr val="0070C0"/>
                    </a:solidFill>
                  </a:rPr>
                  <a:t>affine function </a:t>
                </a:r>
                <a:r>
                  <a:rPr lang="en-US" dirty="0"/>
                  <a:t>is a function of the form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both convex and concave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affine function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98358" y="3521892"/>
                <a:ext cx="7788442" cy="2178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dirty="0"/>
                  <a:t>Proof (not required):</a:t>
                </a:r>
              </a:p>
              <a:p>
                <a:pPr lvl="0">
                  <a:defRPr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0">
                  <a:defRPr/>
                </a:pPr>
                <a:r>
                  <a:rPr lang="en-US" dirty="0"/>
                  <a:t>Clearly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convex and concave. </a:t>
                </a:r>
              </a:p>
              <a:p>
                <a:pPr lvl="0">
                  <a:defRPr/>
                </a:pPr>
                <a:r>
                  <a:rPr lang="en-US" dirty="0"/>
                  <a:t>By definition,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satisfies (</a:t>
                </a:r>
                <a:r>
                  <a:rPr lang="en-US" dirty="0" err="1"/>
                  <a:t>i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 (ii)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0">
                  <a:defRPr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be the canonical basis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. </a:t>
                </a:r>
              </a:p>
              <a:p>
                <a:pPr lvl="0">
                  <a:defRPr/>
                </a:pPr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0">
                  <a:defRPr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58" y="3521892"/>
                <a:ext cx="7788442" cy="2178225"/>
              </a:xfrm>
              <a:prstGeom prst="rect">
                <a:avLst/>
              </a:prstGeom>
              <a:blipFill rotWithShape="0">
                <a:blip r:embed="rId4"/>
                <a:stretch>
                  <a:fillRect l="-626" t="-1681" b="-16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2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2: Convex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Which of the following functions are convex?</a:t>
                </a:r>
              </a:p>
              <a:p>
                <a:pPr lvl="1"/>
                <a:r>
                  <a:rPr lang="en-US" dirty="0"/>
                  <a:t>A: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B: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(0,+∞)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96188" y="4817525"/>
                <a:ext cx="624305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Counter Example for D: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−1,−1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>
                    <a:hlinkClick r:id="rId4"/>
                  </a:rPr>
                  <a:t>http://m.wolframalpha.com/input/?i=z%3D-xy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188" y="4817525"/>
                <a:ext cx="6243053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879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8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Local Optima=Global Optima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Given an optimization problem,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i="1" dirty="0">
                    <a:solidFill>
                      <a:srgbClr val="0070C0"/>
                    </a:solidFill>
                  </a:rPr>
                  <a:t>globally optimal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Given an optimization problem, a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i="1" dirty="0">
                    <a:solidFill>
                      <a:srgbClr val="0070C0"/>
                    </a:solidFill>
                  </a:rPr>
                  <a:t>locally optimal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and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Theorem 1</a:t>
                </a:r>
                <a:r>
                  <a:rPr lang="en-US" dirty="0"/>
                  <a:t>: For a convex optimization problem, all locally optimal points are globally optimal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79150" y="1409704"/>
                <a:ext cx="1385700" cy="850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150" y="1409704"/>
                <a:ext cx="1385700" cy="850105"/>
              </a:xfrm>
              <a:prstGeom prst="rect">
                <a:avLst/>
              </a:prstGeom>
              <a:blipFill rotWithShape="0">
                <a:blip r:embed="rId4"/>
                <a:stretch>
                  <a:fillRect l="-13158" r="-2193" b="-2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927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Local Optima=Global Optima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Theorem 1: Prove by contradiction.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6295" y="3197558"/>
                <a:ext cx="8622632" cy="2693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(1)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/>
                  <a:t>due to convexity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(3)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not local optima. Contradiction.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95" y="3197558"/>
                <a:ext cx="8622632" cy="2693558"/>
              </a:xfrm>
              <a:prstGeom prst="rect">
                <a:avLst/>
              </a:prstGeom>
              <a:blipFill rotWithShape="0">
                <a:blip r:embed="rId3"/>
                <a:stretch>
                  <a:fillRect l="-1060" t="-1814" b="-4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" y="1802741"/>
                <a:ext cx="8317832" cy="1029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a local optima with optimality radius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. 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02741"/>
                <a:ext cx="8317832" cy="1029962"/>
              </a:xfrm>
              <a:prstGeom prst="rect">
                <a:avLst/>
              </a:prstGeom>
              <a:blipFill rotWithShape="0">
                <a:blip r:embed="rId4"/>
                <a:stretch>
                  <a:fillRect l="-1100" t="-4734" r="-73" b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3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discrete setting</a:t>
                </a:r>
              </a:p>
              <a:p>
                <a:pPr lvl="1"/>
                <a:r>
                  <a:rPr lang="en-US" dirty="0"/>
                  <a:t>Local search</a:t>
                </a:r>
              </a:p>
              <a:p>
                <a:pPr lvl="1"/>
                <a:r>
                  <a:rPr lang="en-US" dirty="0"/>
                  <a:t>Iteratively improving an assignment</a:t>
                </a:r>
              </a:p>
              <a:p>
                <a:endParaRPr lang="en-US" dirty="0"/>
              </a:p>
              <a:p>
                <a:r>
                  <a:rPr lang="en-US" dirty="0"/>
                  <a:t>Continuous and differentiable setting</a:t>
                </a:r>
              </a:p>
              <a:p>
                <a:pPr lvl="1"/>
                <a:r>
                  <a:rPr lang="en-US" dirty="0"/>
                  <a:t>Iteratively improving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Based on gradient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22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, </a:t>
                </a:r>
                <a:r>
                  <a:rPr lang="en-US" i="1" dirty="0">
                    <a:solidFill>
                      <a:srgbClr val="0070C0"/>
                    </a:solidFill>
                  </a:rPr>
                  <a:t>gradient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the vector of partial derivatives</a:t>
                </a:r>
              </a:p>
              <a:p>
                <a:pPr lvl="1"/>
                <a:r>
                  <a:rPr lang="en-US" altLang="zh-CN" dirty="0"/>
                  <a:t>A multi-variable generalization of the derivative</a:t>
                </a:r>
              </a:p>
              <a:p>
                <a:pPr lvl="1"/>
                <a:r>
                  <a:rPr lang="en-US" altLang="zh-CN" dirty="0"/>
                  <a:t>Point in the direction of steepest increase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CN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52" y="3483631"/>
            <a:ext cx="7183579" cy="267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Gradient descent: iteratively update 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 simple algorithm for unconstrained optimization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Variants</a:t>
                </a:r>
              </a:p>
              <a:p>
                <a:pPr lvl="2"/>
                <a:r>
                  <a:rPr lang="en-US" dirty="0"/>
                  <a:t>How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How to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How to define “convergence”,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4991981"/>
                  </p:ext>
                </p:extLst>
              </p:nvPr>
            </p:nvGraphicFramePr>
            <p:xfrm>
              <a:off x="1524000" y="2150979"/>
              <a:ext cx="6096000" cy="19304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Algorithm: Gradient Descent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Input: function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dirty="0"/>
                            <a:t>, initial point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step size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Initialize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Repeat</a:t>
                          </a:r>
                        </a:p>
                        <a:p>
                          <a:r>
                            <a:rPr lang="en-US" baseline="0" dirty="0"/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b="0" baseline="0" dirty="0">
                            <a:ea typeface="Cambria Math" panose="02040503050406030204" pitchFamily="18" charset="0"/>
                          </a:endParaRPr>
                        </a:p>
                        <a:p>
                          <a:r>
                            <a:rPr lang="en-US" dirty="0"/>
                            <a:t>Until convergence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4991981"/>
                  </p:ext>
                </p:extLst>
              </p:nvPr>
            </p:nvGraphicFramePr>
            <p:xfrm>
              <a:off x="1524000" y="2150979"/>
              <a:ext cx="6096000" cy="19304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096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Algorithm: Gradient Descent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108197" r="-200" b="-347541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64796" r="-200" b="-81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96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we have learned so far…</a:t>
            </a:r>
          </a:p>
          <a:p>
            <a:pPr lvl="1"/>
            <a:r>
              <a:rPr lang="en-US" dirty="0"/>
              <a:t>Search &amp; Satisfiability in discrete space</a:t>
            </a:r>
          </a:p>
          <a:p>
            <a:pPr lvl="2"/>
            <a:r>
              <a:rPr lang="en-US" dirty="0"/>
              <a:t>8-queen, Graph coloring, 3-SAT,…</a:t>
            </a:r>
          </a:p>
          <a:p>
            <a:pPr lvl="2"/>
            <a:r>
              <a:rPr lang="en-US" dirty="0"/>
              <a:t>Finite options</a:t>
            </a:r>
          </a:p>
          <a:p>
            <a:pPr lvl="1"/>
            <a:endParaRPr lang="en-US" dirty="0"/>
          </a:p>
          <a:p>
            <a:r>
              <a:rPr lang="en-US" dirty="0"/>
              <a:t>This section: Generalize to discrete / continuous space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45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8374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Theorem 2</a:t>
                </a:r>
                <a:r>
                  <a:rPr lang="en-US" dirty="0"/>
                  <a:t>: For differentiable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small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be convex or non-convex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(Informal) For convex and differentiable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small enough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gradient descent converges to global optimum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83747"/>
              </a:xfrm>
              <a:blipFill rotWithShape="0">
                <a:blip r:embed="rId3"/>
                <a:stretch>
                  <a:fillRect l="-741" t="-2078" b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37131" y="2489206"/>
                <a:ext cx="6879389" cy="2748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Proof (not required): </a:t>
                </a:r>
              </a:p>
              <a:p>
                <a:r>
                  <a:rPr lang="en-US" dirty="0"/>
                  <a:t>(Recall Taylor expansion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Consider a 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use Taylor expansion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Last inequality holds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31" y="2489206"/>
                <a:ext cx="6879389" cy="2748060"/>
              </a:xfrm>
              <a:prstGeom prst="rect">
                <a:avLst/>
              </a:prstGeom>
              <a:blipFill rotWithShape="0">
                <a:blip r:embed="rId4"/>
                <a:stretch>
                  <a:fillRect l="-798" t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64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Projected Gradient Descent: iteratively update 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while ensuring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sub>
                    </m:sSub>
                  </m:oMath>
                </a14:m>
                <a:r>
                  <a:rPr lang="en-US" dirty="0"/>
                  <a:t> projects a point to the constraint set</a:t>
                </a:r>
              </a:p>
              <a:p>
                <a:pPr lvl="1"/>
                <a:r>
                  <a:rPr lang="en-US" dirty="0"/>
                  <a:t>Variants</a:t>
                </a:r>
              </a:p>
              <a:p>
                <a:pPr lvl="2"/>
                <a:r>
                  <a:rPr lang="en-US" dirty="0"/>
                  <a:t>How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sub>
                    </m:sSub>
                  </m:oMath>
                </a14:m>
                <a:r>
                  <a:rPr lang="en-US" dirty="0"/>
                  <a:t>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724662"/>
                  </p:ext>
                </p:extLst>
              </p:nvPr>
            </p:nvGraphicFramePr>
            <p:xfrm>
              <a:off x="1427584" y="2343484"/>
              <a:ext cx="6096000" cy="19304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Algorithm: Projected Gradient Descent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Input: function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dirty="0"/>
                            <a:t>, initial point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, step size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Initialize</a:t>
                          </a:r>
                          <a:r>
                            <a:rPr lang="en-US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  <a:p>
                          <a:r>
                            <a:rPr lang="en-US" dirty="0"/>
                            <a:t>Repeat</a:t>
                          </a:r>
                        </a:p>
                        <a:p>
                          <a:r>
                            <a:rPr lang="en-US" baseline="0" dirty="0"/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ℱ</m:t>
                                  </m:r>
                                </m:sub>
                              </m:s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b="0" baseline="0" dirty="0">
                            <a:ea typeface="Cambria Math" panose="02040503050406030204" pitchFamily="18" charset="0"/>
                          </a:endParaRPr>
                        </a:p>
                        <a:p>
                          <a:r>
                            <a:rPr lang="en-US" dirty="0"/>
                            <a:t>Until convergence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724662"/>
                  </p:ext>
                </p:extLst>
              </p:nvPr>
            </p:nvGraphicFramePr>
            <p:xfrm>
              <a:off x="1427584" y="2343484"/>
              <a:ext cx="6096000" cy="193040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6096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Algorithm: Projected Gradient Descent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108197" r="-100" b="-345902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64796" r="-100" b="-76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2816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Unconstrained and differentiable</a:t>
                </a:r>
              </a:p>
              <a:p>
                <a:pPr lvl="1"/>
                <a:r>
                  <a:rPr lang="en-US" dirty="0"/>
                  <a:t>Gradient descent</a:t>
                </a:r>
              </a:p>
              <a:p>
                <a:pPr lvl="1"/>
                <a:r>
                  <a:rPr lang="en-US" dirty="0"/>
                  <a:t>Set derivative to be 0</a:t>
                </a:r>
              </a:p>
              <a:p>
                <a:pPr lvl="2"/>
                <a:r>
                  <a:rPr lang="en-US" dirty="0"/>
                  <a:t>Closed form solution</a:t>
                </a:r>
              </a:p>
              <a:p>
                <a:pPr lvl="2"/>
                <a:r>
                  <a:rPr lang="en-US" dirty="0"/>
                  <a:t>(Not covered) Newton’s Method (if twice differentiable)</a:t>
                </a:r>
              </a:p>
              <a:p>
                <a:r>
                  <a:rPr lang="en-US" dirty="0"/>
                  <a:t>Constrained and differentiable</a:t>
                </a:r>
              </a:p>
              <a:p>
                <a:pPr lvl="1"/>
                <a:r>
                  <a:rPr lang="en-US" dirty="0"/>
                  <a:t>Projected gradient descent</a:t>
                </a:r>
              </a:p>
              <a:p>
                <a:pPr lvl="1"/>
                <a:r>
                  <a:rPr lang="en-US" dirty="0"/>
                  <a:t>(Not covered) Interior Point Method</a:t>
                </a:r>
              </a:p>
              <a:p>
                <a:r>
                  <a:rPr lang="en-US" dirty="0"/>
                  <a:t>(Not covered) Non-differentiable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Subgradient</a:t>
                </a:r>
                <a:r>
                  <a:rPr lang="en-US" dirty="0"/>
                  <a:t> Method</a:t>
                </a:r>
              </a:p>
              <a:p>
                <a:pPr lvl="1"/>
                <a:r>
                  <a:rPr lang="en-US" dirty="0"/>
                  <a:t>Cutting Plane Method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41" t="-1235"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07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Optimization: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Model a problem as a convex optimization problem</a:t>
            </a:r>
          </a:p>
          <a:p>
            <a:pPr lvl="1"/>
            <a:r>
              <a:rPr lang="en-US" dirty="0"/>
              <a:t>Define variable, feasible set, objective function</a:t>
            </a:r>
          </a:p>
          <a:p>
            <a:pPr lvl="1"/>
            <a:r>
              <a:rPr lang="en-US" dirty="0"/>
              <a:t>Prove it is convex (convex function + convex set)</a:t>
            </a:r>
          </a:p>
          <a:p>
            <a:r>
              <a:rPr lang="en-US" dirty="0"/>
              <a:t>Solve the convex optimization problem</a:t>
            </a:r>
          </a:p>
          <a:p>
            <a:pPr lvl="1"/>
            <a:r>
              <a:rPr lang="en-US" dirty="0"/>
              <a:t>Build up the model</a:t>
            </a:r>
          </a:p>
          <a:p>
            <a:pPr lvl="1"/>
            <a:r>
              <a:rPr lang="en-US" dirty="0"/>
              <a:t>Call a solver</a:t>
            </a:r>
          </a:p>
          <a:p>
            <a:pPr lvl="2"/>
            <a:r>
              <a:rPr lang="en-US" dirty="0"/>
              <a:t>Examples: </a:t>
            </a:r>
            <a:r>
              <a:rPr lang="en-US" dirty="0" err="1">
                <a:solidFill>
                  <a:schemeClr val="accent1"/>
                </a:solidFill>
              </a:rPr>
              <a:t>fmincon</a:t>
            </a:r>
            <a:r>
              <a:rPr lang="en-US" dirty="0">
                <a:solidFill>
                  <a:schemeClr val="accent1"/>
                </a:solidFill>
              </a:rPr>
              <a:t> (MATLAB), </a:t>
            </a:r>
            <a:r>
              <a:rPr lang="en-US" dirty="0" err="1">
                <a:solidFill>
                  <a:schemeClr val="accent1"/>
                </a:solidFill>
              </a:rPr>
              <a:t>cvxpy</a:t>
            </a:r>
            <a:r>
              <a:rPr lang="en-US" dirty="0">
                <a:solidFill>
                  <a:schemeClr val="accent1"/>
                </a:solidFill>
              </a:rPr>
              <a:t> (Python)</a:t>
            </a:r>
            <a:r>
              <a:rPr lang="en-US" dirty="0"/>
              <a:t>, </a:t>
            </a:r>
            <a:r>
              <a:rPr lang="en-US" dirty="0" err="1"/>
              <a:t>cvxopt</a:t>
            </a:r>
            <a:r>
              <a:rPr lang="en-US" dirty="0"/>
              <a:t> (Python), </a:t>
            </a:r>
            <a:r>
              <a:rPr lang="en-US" dirty="0" err="1"/>
              <a:t>cvx</a:t>
            </a:r>
            <a:r>
              <a:rPr lang="en-US" dirty="0"/>
              <a:t> (MATLAB)</a:t>
            </a:r>
          </a:p>
          <a:p>
            <a:r>
              <a:rPr lang="en-US" dirty="0"/>
              <a:t>Map the solution back to the original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66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239584" y="1595336"/>
            <a:ext cx="6776936" cy="43190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53770" y="1763949"/>
            <a:ext cx="234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Optimization Problems</a:t>
            </a:r>
          </a:p>
        </p:txBody>
      </p:sp>
      <p:sp>
        <p:nvSpPr>
          <p:cNvPr id="17" name="Oval 16"/>
          <p:cNvSpPr/>
          <p:nvPr/>
        </p:nvSpPr>
        <p:spPr>
          <a:xfrm>
            <a:off x="1546700" y="2301895"/>
            <a:ext cx="6203002" cy="3333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00663" y="2356689"/>
            <a:ext cx="18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Convex Programs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2369" y="2837027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172378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Convex Optimization: 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 book</a:t>
            </a:r>
          </a:p>
          <a:p>
            <a:pPr lvl="1"/>
            <a:r>
              <a:rPr lang="en-US" i="1" dirty="0"/>
              <a:t>Convex Optimization</a:t>
            </a:r>
            <a:r>
              <a:rPr lang="en-US" altLang="zh-CN" i="1" dirty="0"/>
              <a:t>,</a:t>
            </a:r>
            <a:r>
              <a:rPr lang="zh-CN" altLang="en-US" i="1" dirty="0"/>
              <a:t> </a:t>
            </a:r>
            <a:r>
              <a:rPr lang="en-US" altLang="zh-CN" i="1" dirty="0"/>
              <a:t>Chapters</a:t>
            </a:r>
            <a:r>
              <a:rPr lang="zh-CN" altLang="en-US" i="1" dirty="0"/>
              <a:t> </a:t>
            </a:r>
            <a:r>
              <a:rPr lang="en-US" altLang="zh-CN" i="1" dirty="0"/>
              <a:t>1-4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Stephen Boyd and </a:t>
            </a:r>
            <a:r>
              <a:rPr lang="en-US" dirty="0" err="1"/>
              <a:t>Lieven</a:t>
            </a:r>
            <a:r>
              <a:rPr lang="en-US" dirty="0"/>
              <a:t> </a:t>
            </a:r>
            <a:r>
              <a:rPr lang="en-US" dirty="0" err="1"/>
              <a:t>Vandenberghe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Cambridge University Press</a:t>
            </a:r>
            <a:br>
              <a:rPr lang="en-US" dirty="0"/>
            </a:br>
            <a:r>
              <a:rPr lang="en-US" dirty="0">
                <a:hlinkClick r:id="rId3"/>
              </a:rPr>
              <a:t>https://web.stanford.edu/~boyd/cvxbook/</a:t>
            </a:r>
            <a:endParaRPr lang="en-US" dirty="0"/>
          </a:p>
          <a:p>
            <a:r>
              <a:rPr lang="en-US" dirty="0"/>
              <a:t>Online course</a:t>
            </a:r>
          </a:p>
          <a:p>
            <a:pPr lvl="1"/>
            <a:r>
              <a:rPr lang="en-US" dirty="0"/>
              <a:t>Stanford University, Convex Optimization I (EE 364A), taught by Stephen Boyd</a:t>
            </a:r>
          </a:p>
          <a:p>
            <a:pPr lvl="2"/>
            <a:r>
              <a:rPr lang="en-US" dirty="0">
                <a:hlinkClick r:id="rId4"/>
              </a:rPr>
              <a:t>http://ee364a.stanford.edu/courseinfo.html</a:t>
            </a:r>
          </a:p>
          <a:p>
            <a:pPr lvl="2"/>
            <a:r>
              <a:rPr lang="en-US" dirty="0">
                <a:hlinkClick r:id="rId4"/>
              </a:rPr>
              <a:t>https://youtu.be/McLq1hEq3UY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62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slides are borrowed from previous slides made by J. Zico </a:t>
            </a:r>
            <a:r>
              <a:rPr lang="en-US" dirty="0" err="1"/>
              <a:t>Kolter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5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  <a:p>
            <a:r>
              <a:rPr lang="en-US" dirty="0"/>
              <a:t>Convex 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Optimization Problem: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199"/>
                <a:ext cx="8229600" cy="508432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Optimization Problem: Determine value of </a:t>
                </a:r>
                <a:r>
                  <a:rPr lang="en-US" dirty="0">
                    <a:solidFill>
                      <a:srgbClr val="00B050"/>
                    </a:solidFill>
                  </a:rPr>
                  <a:t>optimization variable </a:t>
                </a:r>
                <a:r>
                  <a:rPr lang="en-US" dirty="0"/>
                  <a:t>within </a:t>
                </a:r>
                <a:r>
                  <a:rPr lang="en-US" dirty="0">
                    <a:solidFill>
                      <a:srgbClr val="00B050"/>
                    </a:solidFill>
                  </a:rPr>
                  <a:t>feasible region/set</a:t>
                </a:r>
                <a:r>
                  <a:rPr lang="en-US" dirty="0"/>
                  <a:t> to optimize </a:t>
                </a:r>
                <a:r>
                  <a:rPr lang="en-US" dirty="0">
                    <a:solidFill>
                      <a:srgbClr val="00B050"/>
                    </a:solidFill>
                  </a:rPr>
                  <a:t>optimization objective</a:t>
                </a:r>
              </a:p>
              <a:p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Optimization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Feasible region/set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Optimization objective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Optimal solution: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Optimal objective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199"/>
                <a:ext cx="8229600" cy="5084323"/>
              </a:xfrm>
              <a:blipFill rotWithShape="0">
                <a:blip r:embed="rId3"/>
                <a:stretch>
                  <a:fillRect l="-667" t="-1799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08116" y="2500008"/>
                <a:ext cx="1385700" cy="850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116" y="2500008"/>
                <a:ext cx="1385700" cy="850105"/>
              </a:xfrm>
              <a:prstGeom prst="rect">
                <a:avLst/>
              </a:prstGeom>
              <a:blipFill rotWithShape="0">
                <a:blip r:embed="rId8"/>
                <a:stretch>
                  <a:fillRect l="-13656" r="-2203" b="-2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10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2412460"/>
                <a:ext cx="8229600" cy="37445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Optimization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Discrete variables: Combinatorial optimization</a:t>
                </a:r>
              </a:p>
              <a:p>
                <a:pPr lvl="1"/>
                <a:r>
                  <a:rPr lang="en-US" dirty="0"/>
                  <a:t>Continuous variables: Continuous optimization</a:t>
                </a:r>
              </a:p>
              <a:p>
                <a:pPr lvl="1"/>
                <a:r>
                  <a:rPr lang="en-US" dirty="0"/>
                  <a:t>Mixed: Some variables are discrete, and some are continuous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2412460"/>
                <a:ext cx="8229600" cy="3744500"/>
              </a:xfrm>
              <a:blipFill rotWithShape="0">
                <a:blip r:embed="rId3"/>
                <a:stretch>
                  <a:fillRect l="-741" t="-179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8661" y="1475361"/>
                <a:ext cx="1385700" cy="850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661" y="1475361"/>
                <a:ext cx="1385700" cy="850105"/>
              </a:xfrm>
              <a:prstGeom prst="rect">
                <a:avLst/>
              </a:prstGeom>
              <a:blipFill rotWithShape="0">
                <a:blip r:embed="rId6"/>
                <a:stretch>
                  <a:fillRect l="-13656" r="-2203" b="-2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741428" y="1780096"/>
            <a:ext cx="418826" cy="209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9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2412460"/>
                <a:ext cx="8229600" cy="37445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Feasible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region</m:t>
                    </m:r>
                    <m:r>
                      <m:rPr>
                        <m:nor/>
                      </m:rPr>
                      <a:rPr lang="en-US" dirty="0"/>
                      <m:t>/</m:t>
                    </m:r>
                    <m:r>
                      <m:rPr>
                        <m:nor/>
                      </m:rPr>
                      <a:rPr lang="en-US" dirty="0"/>
                      <m:t>set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Unconstrained optimization: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Constrained optimization: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dirty="0"/>
                  <a:t>Find a feasible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can already be difficult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2412460"/>
                <a:ext cx="8229600" cy="37445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8661" y="1475361"/>
                <a:ext cx="1385700" cy="850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661" y="1475361"/>
                <a:ext cx="1385700" cy="850105"/>
              </a:xfrm>
              <a:prstGeom prst="rect">
                <a:avLst/>
              </a:prstGeom>
              <a:blipFill rotWithShape="0">
                <a:blip r:embed="rId4"/>
                <a:stretch>
                  <a:fillRect l="-13656" r="-2203" b="-2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465054" y="2016084"/>
            <a:ext cx="368967" cy="261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Problem: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2412460"/>
                <a:ext cx="7363838" cy="37445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Optimization objective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: Feasibility problem</a:t>
                </a:r>
              </a:p>
              <a:p>
                <a:pPr lvl="1"/>
                <a:r>
                  <a:rPr lang="en-US" dirty="0"/>
                  <a:t>Simple functions</a:t>
                </a:r>
              </a:p>
              <a:p>
                <a:pPr lvl="2"/>
                <a:r>
                  <a:rPr lang="en-US" dirty="0"/>
                  <a:t>Linear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/>
                  <a:t>Convex function (this lecture)</a:t>
                </a:r>
              </a:p>
              <a:p>
                <a:pPr lvl="1"/>
                <a:r>
                  <a:rPr lang="en-US" b="0" dirty="0"/>
                  <a:t>Complicated functions</a:t>
                </a:r>
              </a:p>
              <a:p>
                <a:pPr lvl="2"/>
                <a:r>
                  <a:rPr lang="en-US" dirty="0"/>
                  <a:t>Even can be implicitly represented through an algorithm which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as input, and outputs a value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2412460"/>
                <a:ext cx="7363838" cy="3744500"/>
              </a:xfrm>
              <a:blipFill rotWithShape="0">
                <a:blip r:embed="rId3"/>
                <a:stretch>
                  <a:fillRect l="-828"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8661" y="1475361"/>
                <a:ext cx="1385700" cy="850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661" y="1475361"/>
                <a:ext cx="1385700" cy="850105"/>
              </a:xfrm>
              <a:prstGeom prst="rect">
                <a:avLst/>
              </a:prstGeom>
              <a:blipFill rotWithShape="0">
                <a:blip r:embed="rId5"/>
                <a:stretch>
                  <a:fillRect l="-13656" r="-2203" b="-2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229769" y="1475361"/>
            <a:ext cx="630989" cy="4283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Problem: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12460"/>
            <a:ext cx="8229600" cy="3744500"/>
          </a:xfrm>
        </p:spPr>
        <p:txBody>
          <a:bodyPr>
            <a:normAutofit/>
          </a:bodyPr>
          <a:lstStyle/>
          <a:p>
            <a:r>
              <a:rPr lang="en-US" dirty="0"/>
              <a:t>Minimization can be converted to maximization (and vice versa)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680D-2C67-4C95-A53E-F5B5FCCE787F}" type="datetime1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Fei Fang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E47-2A4C-4221-B6B9-A2AC2F1C1077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8661" y="1475361"/>
                <a:ext cx="1385700" cy="850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661" y="1475361"/>
                <a:ext cx="1385700" cy="850105"/>
              </a:xfrm>
              <a:prstGeom prst="rect">
                <a:avLst/>
              </a:prstGeom>
              <a:blipFill rotWithShape="0">
                <a:blip r:embed="rId6"/>
                <a:stretch>
                  <a:fillRect l="-13656" r="-2203" b="-2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62948" y="1531396"/>
            <a:ext cx="566821" cy="272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17171" y="3388126"/>
                <a:ext cx="2728679" cy="8525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  <a:prstDash val="dashDot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171" y="3388126"/>
                <a:ext cx="2728679" cy="852541"/>
              </a:xfrm>
              <a:prstGeom prst="rect">
                <a:avLst/>
              </a:prstGeom>
              <a:blipFill rotWithShape="0">
                <a:blip r:embed="rId7"/>
                <a:stretch>
                  <a:fillRect l="-6682" b="-19718"/>
                </a:stretch>
              </a:blipFill>
              <a:ln>
                <a:solidFill>
                  <a:schemeClr val="accent1"/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63516" y="4240667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Same optimal solution</a:t>
                </a:r>
                <a:br>
                  <a:rPr lang="en-US" dirty="0"/>
                </a:br>
                <a:r>
                  <a:rPr lang="en-US" dirty="0"/>
                  <a:t>Optimal objective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516" y="4240667"/>
                <a:ext cx="4572000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8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ngYangTheme">
  <a:themeElements>
    <a:clrScheme name="Teamcore_Color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900000"/>
      </a:accent1>
      <a:accent2>
        <a:srgbClr val="F0B81F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ngYangTheme" id="{D7630A04-C4F1-4873-A4EC-33A465EB564F}" vid="{97D5BBA1-6F79-4368-8DB0-1EFD1EF8D9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RongYangTheme</Template>
  <TotalTime>10437</TotalTime>
  <Words>1647</Words>
  <Application>Microsoft Office PowerPoint</Application>
  <PresentationFormat>On-screen Show (4:3)</PresentationFormat>
  <Paragraphs>507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华文新魏</vt:lpstr>
      <vt:lpstr>Arial</vt:lpstr>
      <vt:lpstr>Calibri</vt:lpstr>
      <vt:lpstr>Cambria Math</vt:lpstr>
      <vt:lpstr>Gill Sans MT</vt:lpstr>
      <vt:lpstr>Wingdings</vt:lpstr>
      <vt:lpstr>Wingdings 3</vt:lpstr>
      <vt:lpstr>RongYangTheme</vt:lpstr>
      <vt:lpstr>Artificial Intelligence: Representation and Problem Solving  Optimization (1): Optimization and Convex Optimization</vt:lpstr>
      <vt:lpstr>Logistics</vt:lpstr>
      <vt:lpstr>Recap</vt:lpstr>
      <vt:lpstr>Outline</vt:lpstr>
      <vt:lpstr>Optimization Problem: Definition</vt:lpstr>
      <vt:lpstr>Optimization Problem: Definition</vt:lpstr>
      <vt:lpstr>Optimization Problem: Definition</vt:lpstr>
      <vt:lpstr>Optimization Problem: Definition</vt:lpstr>
      <vt:lpstr>Optimization Problem: Definition</vt:lpstr>
      <vt:lpstr>Optimization Problem: Example</vt:lpstr>
      <vt:lpstr>Optimization Problem: Example</vt:lpstr>
      <vt:lpstr>Optimization Problem: Example</vt:lpstr>
      <vt:lpstr>Optimization Problem: How to Solve</vt:lpstr>
      <vt:lpstr>Optimization Problem: Why Useful</vt:lpstr>
      <vt:lpstr>Convex Optimization: Definition</vt:lpstr>
      <vt:lpstr>Convex Optimization: Definition</vt:lpstr>
      <vt:lpstr>Convex Optimization: Definition</vt:lpstr>
      <vt:lpstr>Quiz 1: Convex Set</vt:lpstr>
      <vt:lpstr>Convex Optimization: Definition</vt:lpstr>
      <vt:lpstr>Convex Optimization: Definition</vt:lpstr>
      <vt:lpstr>Convex Optimization: Definition</vt:lpstr>
      <vt:lpstr>Convex Optimization: Definition</vt:lpstr>
      <vt:lpstr>Convex Optimization: Definition</vt:lpstr>
      <vt:lpstr>Quiz 2: Convex Function</vt:lpstr>
      <vt:lpstr>Convex Optimization: Local Optima=Global Optima</vt:lpstr>
      <vt:lpstr>Convex Optimization: Local Optima=Global Optima</vt:lpstr>
      <vt:lpstr>Convex Optimization: How to Solve</vt:lpstr>
      <vt:lpstr>Convex Optimization: How to Solve</vt:lpstr>
      <vt:lpstr>Convex Optimization: How to Solve</vt:lpstr>
      <vt:lpstr>Convex Optimization: How to Solve</vt:lpstr>
      <vt:lpstr>Convex Optimization: How to Solve</vt:lpstr>
      <vt:lpstr>Convex Optimization: How to Solve</vt:lpstr>
      <vt:lpstr>Convex Optimization: Apply</vt:lpstr>
      <vt:lpstr>Summary</vt:lpstr>
      <vt:lpstr>Convex Optimization: Additional Resources</vt:lpstr>
      <vt:lpstr>Acknowledgment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 Fang</dc:creator>
  <cp:lastModifiedBy>Fei Fang</cp:lastModifiedBy>
  <cp:revision>1179</cp:revision>
  <cp:lastPrinted>2018-09-18T17:03:02Z</cp:lastPrinted>
  <dcterms:created xsi:type="dcterms:W3CDTF">2016-01-28T05:48:30Z</dcterms:created>
  <dcterms:modified xsi:type="dcterms:W3CDTF">2018-09-18T21:23:13Z</dcterms:modified>
</cp:coreProperties>
</file>